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322" r:id="rId5"/>
    <p:sldId id="292" r:id="rId6"/>
    <p:sldId id="307" r:id="rId7"/>
    <p:sldId id="301" r:id="rId8"/>
    <p:sldId id="304" r:id="rId9"/>
    <p:sldId id="309" r:id="rId10"/>
    <p:sldId id="310" r:id="rId11"/>
    <p:sldId id="346" r:id="rId12"/>
    <p:sldId id="328" r:id="rId13"/>
    <p:sldId id="308" r:id="rId14"/>
    <p:sldId id="321" r:id="rId15"/>
    <p:sldId id="323" r:id="rId16"/>
    <p:sldId id="324" r:id="rId17"/>
    <p:sldId id="325" r:id="rId18"/>
    <p:sldId id="312" r:id="rId19"/>
    <p:sldId id="342" r:id="rId20"/>
    <p:sldId id="318" r:id="rId21"/>
    <p:sldId id="319" r:id="rId22"/>
    <p:sldId id="320" r:id="rId23"/>
    <p:sldId id="341" r:id="rId24"/>
    <p:sldId id="343" r:id="rId25"/>
    <p:sldId id="344" r:id="rId26"/>
    <p:sldId id="345" r:id="rId27"/>
    <p:sldId id="299" r:id="rId28"/>
    <p:sldId id="364" r:id="rId29"/>
    <p:sldId id="287" r:id="rId30"/>
  </p:sldIdLst>
  <p:sldSz cx="12192000" cy="6858000"/>
  <p:notesSz cx="6858000" cy="9144000"/>
  <p:custDataLst>
    <p:tags r:id="rId35"/>
  </p:custDataLst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77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18025989" name="MISSchildless" initials="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1D1"/>
    <a:srgbClr val="C3CBC8"/>
    <a:srgbClr val="AEBEB8"/>
    <a:srgbClr val="8DA59A"/>
    <a:srgbClr val="567265"/>
    <a:srgbClr val="2F4B3D"/>
    <a:srgbClr val="D9D9D9"/>
    <a:srgbClr val="E0E0E0"/>
    <a:srgbClr val="C7CFCC"/>
    <a:srgbClr val="B0B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62" autoAdjust="0"/>
    <p:restoredTop sz="93898" autoAdjust="0"/>
  </p:normalViewPr>
  <p:slideViewPr>
    <p:cSldViewPr snapToGrid="0" snapToObjects="1" showGuides="1">
      <p:cViewPr varScale="1">
        <p:scale>
          <a:sx n="107" d="100"/>
          <a:sy n="107" d="100"/>
        </p:scale>
        <p:origin x="864" y="114"/>
      </p:cViewPr>
      <p:guideLst>
        <p:guide orient="horz" pos="2092"/>
        <p:guide pos="37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gs" Target="tags/tag2.xml"/><Relationship Id="rId34" Type="http://schemas.openxmlformats.org/officeDocument/2006/relationships/commentAuthors" Target="commentAuthors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188DB-E110-407B-9440-9ACEF812DCF2}" type="datetimeFigureOut">
              <a:rPr lang="it-IT" smtClean="0"/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3B134D-6C7A-430A-BB71-A42B112EB595}" type="slidenum">
              <a:rPr lang="it-IT" smtClean="0"/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3B134D-6C7A-430A-BB71-A42B112EB595}" type="slidenum">
              <a:rPr lang="it-IT" smtClean="0"/>
            </a:fld>
            <a:endParaRPr lang="it-IT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 userDrawn="1"/>
        </p:nvPicPr>
        <p:blipFill rotWithShape="1">
          <a:blip r:embed="rId2"/>
          <a:srcRect t="13949"/>
          <a:stretch>
            <a:fillRect/>
          </a:stretch>
        </p:blipFill>
        <p:spPr>
          <a:xfrm>
            <a:off x="-751561" y="1"/>
            <a:ext cx="8069335" cy="6050071"/>
          </a:xfrm>
          <a:prstGeom prst="rect">
            <a:avLst/>
          </a:prstGeom>
        </p:spPr>
      </p:pic>
      <p:sp>
        <p:nvSpPr>
          <p:cNvPr id="168" name="Rettangolo 167"/>
          <p:cNvSpPr/>
          <p:nvPr userDrawn="1"/>
        </p:nvSpPr>
        <p:spPr>
          <a:xfrm>
            <a:off x="0" y="5118101"/>
            <a:ext cx="12192000" cy="1739899"/>
          </a:xfrm>
          <a:prstGeom prst="rect">
            <a:avLst/>
          </a:prstGeom>
          <a:solidFill>
            <a:srgbClr val="3672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 hasCustomPrompt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12192000" cy="1269904"/>
          </a:xfrm>
          <a:prstGeom prst="rect">
            <a:avLst/>
          </a:prstGeom>
          <a:solidFill>
            <a:srgbClr val="3672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>
          <a:xfrm>
            <a:off x="609600" y="1600201"/>
            <a:ext cx="11098301" cy="4525963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  <a:endParaRPr lang="it-IT" dirty="0"/>
          </a:p>
          <a:p>
            <a:pPr lvl="1"/>
            <a:r>
              <a:rPr lang="it-IT" dirty="0"/>
              <a:t>Secondo livello</a:t>
            </a:r>
            <a:endParaRPr lang="it-IT" dirty="0"/>
          </a:p>
          <a:p>
            <a:pPr lvl="2"/>
            <a:r>
              <a:rPr lang="it-IT" dirty="0"/>
              <a:t>Terzo livello</a:t>
            </a:r>
            <a:endParaRPr lang="it-IT" dirty="0"/>
          </a:p>
          <a:p>
            <a:pPr lvl="3"/>
            <a:r>
              <a:rPr lang="it-IT" dirty="0"/>
              <a:t>Quarto livello</a:t>
            </a:r>
            <a:endParaRPr lang="it-IT" dirty="0"/>
          </a:p>
          <a:p>
            <a:pPr lvl="4"/>
            <a:r>
              <a:rPr lang="it-IT" dirty="0"/>
              <a:t>Quinto livello</a:t>
            </a:r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3"/>
            <a:ext cx="12192000" cy="731837"/>
          </a:xfrm>
          <a:prstGeom prst="rect">
            <a:avLst/>
          </a:prstGeom>
          <a:solidFill>
            <a:srgbClr val="3672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10371" y="6363506"/>
            <a:ext cx="24359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 panose="020B0704020202020204"/>
                <a:cs typeface="Arial" panose="020B0704020202020204"/>
              </a:rPr>
              <a:t>Nome Cognome Autore</a:t>
            </a:r>
            <a:r>
              <a:rPr lang="it-IT" sz="1200" b="1" baseline="0" dirty="0">
                <a:solidFill>
                  <a:srgbClr val="FFFFFF"/>
                </a:solidFill>
                <a:latin typeface="Arial" panose="020B0704020202020204"/>
                <a:cs typeface="Arial" panose="020B0704020202020204"/>
              </a:rPr>
              <a:t> – DEIB</a:t>
            </a:r>
            <a:endParaRPr lang="it-IT" sz="1200" b="1" dirty="0">
              <a:solidFill>
                <a:srgbClr val="FFFFFF"/>
              </a:solidFill>
              <a:latin typeface="Arial" panose="020B0704020202020204"/>
              <a:cs typeface="Arial" panose="020B0704020202020204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64010" y="1089904"/>
            <a:ext cx="12048863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531" y="6346379"/>
            <a:ext cx="3706832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Immagine 25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67847" y="285759"/>
            <a:ext cx="7719443" cy="6725940"/>
          </a:xfrm>
          <a:prstGeom prst="rect">
            <a:avLst/>
          </a:prstGeom>
        </p:spPr>
      </p:pic>
      <p:sp>
        <p:nvSpPr>
          <p:cNvPr id="253" name="Rettangolo 252"/>
          <p:cNvSpPr/>
          <p:nvPr userDrawn="1"/>
        </p:nvSpPr>
        <p:spPr>
          <a:xfrm>
            <a:off x="0" y="1"/>
            <a:ext cx="12192000" cy="1269904"/>
          </a:xfrm>
          <a:prstGeom prst="rect">
            <a:avLst/>
          </a:prstGeom>
          <a:solidFill>
            <a:srgbClr val="3672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3"/>
            <a:ext cx="12192000" cy="731837"/>
          </a:xfrm>
          <a:prstGeom prst="rect">
            <a:avLst/>
          </a:prstGeom>
          <a:solidFill>
            <a:srgbClr val="3672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64010" y="1089904"/>
            <a:ext cx="12048863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531" y="6346379"/>
            <a:ext cx="3706832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0" name="CasellaDiTesto 129"/>
          <p:cNvSpPr txBox="1"/>
          <p:nvPr userDrawn="1"/>
        </p:nvSpPr>
        <p:spPr>
          <a:xfrm>
            <a:off x="210371" y="6363506"/>
            <a:ext cx="24416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 panose="020B0704020202020204"/>
                <a:cs typeface="Arial" panose="020B0704020202020204"/>
              </a:rPr>
              <a:t>Nome Cognome Autore</a:t>
            </a:r>
            <a:r>
              <a:rPr lang="it-IT" sz="1200" b="1" baseline="0" dirty="0">
                <a:solidFill>
                  <a:srgbClr val="FFFFFF"/>
                </a:solidFill>
                <a:latin typeface="Arial" panose="020B0704020202020204"/>
                <a:cs typeface="Arial" panose="020B0704020202020204"/>
              </a:rPr>
              <a:t> – DEIB</a:t>
            </a:r>
            <a:endParaRPr lang="it-IT" sz="1200" b="1" dirty="0">
              <a:solidFill>
                <a:srgbClr val="FFFFFF"/>
              </a:solidFill>
              <a:latin typeface="Arial" panose="020B0704020202020204"/>
              <a:cs typeface="Arial" panose="020B07040202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 hasCustomPrompt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 hasCustomPrompt="1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384695" y="139166"/>
            <a:ext cx="11441391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85793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  <a:endParaRPr lang="it-IT" dirty="0"/>
          </a:p>
          <a:p>
            <a:pPr lvl="1"/>
            <a:r>
              <a:rPr lang="it-IT" dirty="0"/>
              <a:t>Secondo livello</a:t>
            </a:r>
            <a:endParaRPr lang="it-IT" dirty="0"/>
          </a:p>
          <a:p>
            <a:pPr lvl="2"/>
            <a:r>
              <a:rPr lang="it-IT" dirty="0"/>
              <a:t>Terzo livello</a:t>
            </a:r>
            <a:endParaRPr lang="it-IT" dirty="0"/>
          </a:p>
          <a:p>
            <a:pPr lvl="3"/>
            <a:r>
              <a:rPr lang="it-IT" dirty="0"/>
              <a:t>Quarto livello</a:t>
            </a:r>
            <a:endParaRPr lang="it-IT" dirty="0"/>
          </a:p>
          <a:p>
            <a:pPr lvl="4"/>
            <a:r>
              <a:rPr lang="it-IT" dirty="0"/>
              <a:t>Quinto livello</a:t>
            </a:r>
            <a:endParaRPr lang="it-I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 panose="020B0704020202020204"/>
          <a:ea typeface="+mj-ea"/>
          <a:cs typeface="Arial" panose="020B0704020202020204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panose="05000000000000000000" pitchFamily="2" charset="2"/>
        <a:buNone/>
        <a:defRPr sz="2200" kern="1200">
          <a:solidFill>
            <a:schemeClr val="tx1"/>
          </a:solidFill>
          <a:latin typeface="Arial" panose="020B0704020202020204"/>
          <a:ea typeface="+mn-ea"/>
          <a:cs typeface="Arial" panose="020B0704020202020204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704020202020204"/>
        <a:buChar char="–"/>
        <a:defRPr sz="2200" kern="1200">
          <a:solidFill>
            <a:schemeClr val="tx1"/>
          </a:solidFill>
          <a:latin typeface="Arial" panose="020B0704020202020204"/>
          <a:ea typeface="+mn-ea"/>
          <a:cs typeface="Arial" panose="020B0704020202020204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200" kern="1200">
          <a:solidFill>
            <a:schemeClr val="tx1"/>
          </a:solidFill>
          <a:latin typeface="Arial" panose="020B0704020202020204"/>
          <a:ea typeface="+mn-ea"/>
          <a:cs typeface="Arial" panose="020B0704020202020204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704020202020204"/>
        <a:buChar char="–"/>
        <a:defRPr sz="2200" kern="1200">
          <a:solidFill>
            <a:schemeClr val="tx1"/>
          </a:solidFill>
          <a:latin typeface="Arial" panose="020B0704020202020204"/>
          <a:ea typeface="+mn-ea"/>
          <a:cs typeface="Arial" panose="020B0704020202020204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704020202020204"/>
        <a:buChar char="»"/>
        <a:defRPr sz="2200" kern="1200">
          <a:solidFill>
            <a:schemeClr val="tx1"/>
          </a:solidFill>
          <a:latin typeface="Arial" panose="020B0704020202020204"/>
          <a:ea typeface="+mn-ea"/>
          <a:cs typeface="Arial" panose="020B0704020202020204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hyperlink" Target="mailto:stefano.tubaro@polimi.i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DEIB Polimi - YouTub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864" y="1167712"/>
            <a:ext cx="2692443" cy="2692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ottotitolo 2"/>
          <p:cNvSpPr>
            <a:spLocks noGrp="1"/>
          </p:cNvSpPr>
          <p:nvPr>
            <p:ph type="subTitle" idx="4294967295"/>
          </p:nvPr>
        </p:nvSpPr>
        <p:spPr>
          <a:xfrm>
            <a:off x="2209800" y="5922326"/>
            <a:ext cx="7772400" cy="550862"/>
          </a:xfrm>
        </p:spPr>
        <p:txBody>
          <a:bodyPr>
            <a:normAutofit/>
          </a:bodyPr>
          <a:lstStyle/>
          <a:p>
            <a:pPr algn="ctr"/>
            <a:r>
              <a:rPr lang="en-US" altLang="it-IT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Xuan Zhang</a:t>
            </a:r>
            <a:endParaRPr lang="en-US" altLang="it-IT" i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Sottotitolo 10"/>
          <p:cNvSpPr txBox="1"/>
          <p:nvPr/>
        </p:nvSpPr>
        <p:spPr>
          <a:xfrm>
            <a:off x="2165534" y="6392006"/>
            <a:ext cx="7772400" cy="411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704020202020204"/>
              <a:buChar char="–"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–"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»"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it-IT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 May, </a:t>
            </a:r>
            <a:r>
              <a:rPr lang="it-IT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202</a:t>
            </a:r>
            <a:r>
              <a:rPr lang="en-US" altLang="it-IT" sz="1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it-IT" sz="1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it-IT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7438812" y="3593320"/>
            <a:ext cx="2367391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600" b="1">
                <a:solidFill>
                  <a:srgbClr val="436D57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202</a:t>
            </a:r>
            <a:r>
              <a:rPr lang="en-US" altLang="it-IT" sz="7600" b="1">
                <a:solidFill>
                  <a:srgbClr val="436D57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altLang="it-IT" sz="7600" b="1" dirty="0">
              <a:solidFill>
                <a:srgbClr val="436D57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Immagine 12" descr="Immagine che contiene testo&#10;&#10;Descrizione generata automaticamen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811" y="415375"/>
            <a:ext cx="1977072" cy="752337"/>
          </a:xfrm>
          <a:prstGeom prst="rect">
            <a:avLst/>
          </a:prstGeom>
        </p:spPr>
      </p:pic>
      <p:sp>
        <p:nvSpPr>
          <p:cNvPr id="2" name="Sottotitolo 2"/>
          <p:cNvSpPr>
            <a:spLocks noGrp="1"/>
          </p:cNvSpPr>
          <p:nvPr/>
        </p:nvSpPr>
        <p:spPr>
          <a:xfrm>
            <a:off x="694055" y="5255260"/>
            <a:ext cx="10803890" cy="55054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704020202020204"/>
              <a:buChar char="–"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–"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»"/>
              <a:defRPr sz="2200" kern="1200">
                <a:solidFill>
                  <a:schemeClr val="tx1"/>
                </a:solidFill>
                <a:latin typeface="Arial" panose="020B0704020202020204"/>
                <a:ea typeface="+mn-ea"/>
                <a:cs typeface="Arial" panose="020B07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7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it-IT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Positioning in the digital twin - </a:t>
            </a:r>
            <a:r>
              <a:rPr lang="en-US" altLang="it-IT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a comparison on the fidelity with real data</a:t>
            </a:r>
            <a:endParaRPr lang="en-US" altLang="it-IT" sz="2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altLang="it-IT" sz="2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altLang="zh-CN" sz="2400">
                <a:sym typeface="+mn-ea"/>
              </a:rPr>
              <a:t>- the number of rays per AP &amp; max reflections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406400" y="1659890"/>
            <a:ext cx="10553700" cy="311785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sz="2000" b="1"/>
              <a:t>Ray Quantity Controls Sampling Density</a:t>
            </a:r>
            <a:endParaRPr sz="2000" b="1"/>
          </a:p>
          <a:p>
            <a:pPr>
              <a:lnSpc>
                <a:spcPct val="120000"/>
              </a:lnSpc>
            </a:pPr>
            <a:r>
              <a:t> A larger number of rays improves spatial coverage and increases the probability of hitting the target region. However, more rays also increase computation time.</a:t>
            </a:r>
          </a:p>
          <a:p>
            <a:pPr>
              <a:lnSpc>
                <a:spcPct val="120000"/>
              </a:lnSpc>
            </a:pPr>
            <a:r>
              <a:t> → Trade-off between localization accuracy and performance.</a:t>
            </a:r>
          </a:p>
          <a:p>
            <a:pPr>
              <a:lnSpc>
                <a:spcPct val="120000"/>
              </a:lnSpc>
            </a:pPr>
            <a:endParaRPr sz="1600"/>
          </a:p>
          <a:p>
            <a:pPr>
              <a:lnSpc>
                <a:spcPct val="120000"/>
              </a:lnSpc>
            </a:pPr>
            <a:r>
              <a:rPr sz="2000" b="1"/>
              <a:t>Maximum Reflections Simulate Multipath Effects</a:t>
            </a:r>
            <a:endParaRPr sz="2000" b="1"/>
          </a:p>
          <a:p>
            <a:pPr>
              <a:lnSpc>
                <a:spcPct val="120000"/>
              </a:lnSpc>
            </a:pPr>
            <a:r>
              <a:t> Reflections allow simulation of real-world signal behaviors such as bouncing off walls or objects. Limiting reflection depth helps manage computational complexity.</a:t>
            </a:r>
          </a:p>
          <a:p>
            <a:pPr>
              <a:lnSpc>
                <a:spcPct val="120000"/>
              </a:lnSpc>
            </a:pPr>
            <a:r>
              <a:t> → Helps analyze how multipath affects positioning results.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altLang="zh-CN" sz="2400">
                <a:sym typeface="+mn-ea"/>
              </a:rPr>
              <a:t>- the number of rays per AP &amp; max reflections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6" name="Picture 5" descr="Screenshot 2025-05-20 at 00.16.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3910" y="1483995"/>
            <a:ext cx="4926330" cy="227203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193040" y="1776095"/>
            <a:ext cx="4724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50</a:t>
            </a:r>
            <a:endParaRPr lang="en-US"/>
          </a:p>
          <a:p>
            <a:r>
              <a:rPr lang="en-US"/>
              <a:t>&amp;</a:t>
            </a:r>
            <a:endParaRPr lang="en-US"/>
          </a:p>
          <a:p>
            <a:r>
              <a:rPr lang="en-US"/>
              <a:t>2</a:t>
            </a:r>
            <a:endParaRPr lang="en-US"/>
          </a:p>
        </p:txBody>
      </p:sp>
      <p:pic>
        <p:nvPicPr>
          <p:cNvPr id="10" name="Picture 9" descr="Screenshot 2025-05-20 at 00.17.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80" y="3782695"/>
            <a:ext cx="4951730" cy="2319655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193040" y="4191000"/>
            <a:ext cx="4724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50</a:t>
            </a:r>
            <a:endParaRPr lang="en-US"/>
          </a:p>
          <a:p>
            <a:r>
              <a:rPr lang="en-US"/>
              <a:t>&amp;</a:t>
            </a:r>
            <a:endParaRPr lang="en-US"/>
          </a:p>
          <a:p>
            <a:r>
              <a:rPr lang="en-US"/>
              <a:t>5</a:t>
            </a:r>
            <a:endParaRPr lang="en-US"/>
          </a:p>
        </p:txBody>
      </p:sp>
      <p:pic>
        <p:nvPicPr>
          <p:cNvPr id="12" name="Picture 11" descr="Screenshot 2025-05-20 at 00.19.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090" y="3817620"/>
            <a:ext cx="4937760" cy="2272665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11471275" y="4318000"/>
            <a:ext cx="5810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300</a:t>
            </a:r>
            <a:endParaRPr lang="en-US"/>
          </a:p>
          <a:p>
            <a:r>
              <a:rPr lang="en-US"/>
              <a:t>&amp;</a:t>
            </a:r>
            <a:endParaRPr lang="en-US"/>
          </a:p>
          <a:p>
            <a:r>
              <a:rPr lang="en-US"/>
              <a:t>5</a:t>
            </a:r>
            <a:endParaRPr lang="en-US"/>
          </a:p>
        </p:txBody>
      </p:sp>
      <p:pic>
        <p:nvPicPr>
          <p:cNvPr id="15" name="Picture 14" descr="Screenshot 2025-05-20 at 00.21.0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120" y="1431290"/>
            <a:ext cx="4951095" cy="2351405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11392535" y="2145665"/>
            <a:ext cx="5810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300</a:t>
            </a:r>
            <a:endParaRPr lang="en-US"/>
          </a:p>
          <a:p>
            <a:r>
              <a:rPr lang="en-US"/>
              <a:t>&amp;</a:t>
            </a:r>
            <a:endParaRPr lang="en-US"/>
          </a:p>
          <a:p>
            <a:r>
              <a:rPr lang="en-US"/>
              <a:t>2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- </a:t>
            </a:r>
            <a:r>
              <a:rPr sz="2400">
                <a:ea typeface="Apple LiSung" charset="-120"/>
                <a:cs typeface="+mn-lt"/>
                <a:sym typeface="+mn-ea"/>
              </a:rPr>
              <a:t>DDA Algorithm for 3D Ray Traversal</a:t>
            </a:r>
            <a:br>
              <a:rPr sz="2400">
                <a:ea typeface="Apple LiSung" charset="-120"/>
                <a:cs typeface="+mn-lt"/>
                <a:sym typeface="+mn-ea"/>
              </a:rPr>
            </a:br>
            <a:endParaRPr sz="2400">
              <a:ea typeface="Apple LiSung" charset="-120"/>
              <a:cs typeface="+mn-lt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39395" y="1323340"/>
            <a:ext cx="11737975" cy="476948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1600"/>
              <a:t>The Digital Differential Analyzer (DDA) algorithm is an efficient method for simulating the path of a ray through a 3D voxel grid.</a:t>
            </a:r>
            <a:endParaRPr sz="1600"/>
          </a:p>
          <a:p>
            <a:endParaRPr sz="1600"/>
          </a:p>
          <a:p>
            <a:r>
              <a:rPr sz="1600" b="1"/>
              <a:t>Purpose</a:t>
            </a:r>
            <a:r>
              <a:rPr sz="1600"/>
              <a:t>:</a:t>
            </a:r>
            <a:endParaRPr sz="1600"/>
          </a:p>
          <a:p>
            <a:r>
              <a:rPr sz="1600"/>
              <a:t>To determine which voxels a ray intersects and in what order, as it moves through a 3D environment.</a:t>
            </a:r>
            <a:endParaRPr sz="1600"/>
          </a:p>
          <a:p>
            <a:endParaRPr sz="1600"/>
          </a:p>
          <a:p>
            <a:r>
              <a:rPr sz="1600" b="1"/>
              <a:t>Core Steps:</a:t>
            </a:r>
            <a:endParaRPr sz="1600" b="1"/>
          </a:p>
          <a:p>
            <a:r>
              <a:rPr lang="en-US" sz="1600"/>
              <a:t>1. </a:t>
            </a:r>
            <a:r>
              <a:rPr sz="1600"/>
              <a:t>Initialize the ray’s origin and direction.</a:t>
            </a:r>
            <a:endParaRPr sz="1600"/>
          </a:p>
          <a:p>
            <a:r>
              <a:rPr lang="en-US" sz="1600"/>
              <a:t>2. </a:t>
            </a:r>
            <a:r>
              <a:rPr sz="1600"/>
              <a:t>Calculate the step distances to the next voxel boundaries along X, Y, and Z axes.</a:t>
            </a:r>
            <a:endParaRPr sz="1600"/>
          </a:p>
          <a:p>
            <a:r>
              <a:rPr lang="en-US" sz="1600"/>
              <a:t>3. </a:t>
            </a:r>
            <a:r>
              <a:rPr sz="1600"/>
              <a:t>Step through the grid voxel-by-voxel, always moving in the axis with the smallest next intersection.</a:t>
            </a:r>
            <a:endParaRPr sz="1600"/>
          </a:p>
          <a:p>
            <a:r>
              <a:rPr lang="en-US" sz="1600"/>
              <a:t>4. </a:t>
            </a:r>
            <a:r>
              <a:rPr sz="1600"/>
              <a:t>Update voxel indices and continue until the ray exits the grid or reaches a termination condition.</a:t>
            </a:r>
            <a:endParaRPr sz="1600"/>
          </a:p>
          <a:p>
            <a:endParaRPr sz="1600"/>
          </a:p>
          <a:p>
            <a:r>
              <a:rPr sz="1600" b="1"/>
              <a:t>Advantages:</a:t>
            </a:r>
            <a:endParaRPr sz="1600" b="1"/>
          </a:p>
          <a:p>
            <a:r>
              <a:rPr sz="1600"/>
              <a:t>✓ Only intersects relevant voxels</a:t>
            </a:r>
            <a:endParaRPr sz="1600"/>
          </a:p>
          <a:p>
            <a:r>
              <a:rPr sz="1600"/>
              <a:t>✓ Efficient and fast for dense grids</a:t>
            </a:r>
            <a:endParaRPr sz="1600"/>
          </a:p>
          <a:p>
            <a:r>
              <a:rPr sz="1600"/>
              <a:t>✓ Simple to implement with integer arithmetic</a:t>
            </a:r>
            <a:endParaRPr sz="1600"/>
          </a:p>
          <a:p>
            <a:endParaRPr sz="1600"/>
          </a:p>
          <a:p>
            <a:r>
              <a:rPr sz="1600" b="1"/>
              <a:t>Application in This System:</a:t>
            </a:r>
            <a:endParaRPr sz="1600" b="1"/>
          </a:p>
          <a:p>
            <a:r>
              <a:rPr sz="1600"/>
              <a:t>In our Unity-based Monte Carlo localization framework, DDA is used to count how many rays pass through each voxel. This information helps estimate the target’s location by identifying high-density voxel hits.</a:t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- </a:t>
            </a:r>
            <a:r>
              <a:rPr sz="2400">
                <a:ea typeface="Apple LiSung" charset="-120"/>
                <a:cs typeface="+mn-lt"/>
                <a:sym typeface="+mn-ea"/>
              </a:rPr>
              <a:t>DDA Algorithm for 3D Ray Traversal</a:t>
            </a:r>
            <a:br>
              <a:rPr sz="2400">
                <a:ea typeface="Apple LiSung" charset="-120"/>
                <a:cs typeface="+mn-lt"/>
                <a:sym typeface="+mn-ea"/>
              </a:rPr>
            </a:br>
            <a:endParaRPr sz="2400">
              <a:ea typeface="Apple LiSung" charset="-120"/>
              <a:cs typeface="+mn-lt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56845" y="1411605"/>
            <a:ext cx="11442065" cy="403987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spcAft>
                <a:spcPct val="60000"/>
              </a:spcAft>
            </a:pPr>
            <a:r>
              <a:rPr sz="1900" b="1"/>
              <a:t>Basic Steps:</a:t>
            </a:r>
            <a:endParaRPr sz="1900" b="1"/>
          </a:p>
          <a:p>
            <a:pPr>
              <a:buAutoNum type="arabicPeriod"/>
            </a:pPr>
            <a:r>
              <a:rPr sz="1600"/>
              <a:t>Initialize the ray origin as </a:t>
            </a:r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(x0,y0,z0)</a:t>
            </a:r>
            <a:r>
              <a:rPr sz="1600"/>
              <a:t>, with direction vector </a:t>
            </a:r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(dx,dy,dz)</a:t>
            </a:r>
            <a:endParaRPr sz="160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>
              <a:buAutoNum type="arabicPeriod"/>
            </a:pPr>
            <a:endParaRPr sz="160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pPr>
              <a:buAutoNum type="arabicPeriod"/>
            </a:pPr>
            <a:r>
              <a:rPr sz="1600"/>
              <a:t>Compute the step size along each axis:</a:t>
            </a:r>
            <a:endParaRPr sz="1600"/>
          </a:p>
          <a:p>
            <a:pPr>
              <a:buAutoNum type="arabicPeriod"/>
            </a:pPr>
            <a:endParaRPr sz="1600"/>
          </a:p>
          <a:p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tDeltaX=voxelSize</a:t>
            </a:r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 /</a:t>
            </a:r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∣dx∣,</a:t>
            </a:r>
            <a:endParaRPr sz="160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tDeltaY=voxelSize</a:t>
            </a:r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 /</a:t>
            </a:r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∣dy∣,</a:t>
            </a:r>
            <a:endParaRPr sz="160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tDeltaZ=voxelSize</a:t>
            </a:r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 /</a:t>
            </a:r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∣dz∣</a:t>
            </a:r>
            <a:endParaRPr sz="1600">
              <a:latin typeface="Times New Roman Regular" panose="02020603050405020304" charset="0"/>
              <a:cs typeface="Times New Roman Regular" panose="02020603050405020304" charset="0"/>
            </a:endParaRPr>
          </a:p>
          <a:p>
            <a:endParaRPr sz="1600"/>
          </a:p>
          <a:p>
            <a:r>
              <a:rPr lang="en-US" sz="1600"/>
              <a:t>3. </a:t>
            </a:r>
            <a:r>
              <a:rPr sz="1600"/>
              <a:t>Initialize</a:t>
            </a:r>
            <a:r>
              <a:rPr lang="en-US" sz="1600"/>
              <a:t> </a:t>
            </a:r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tMaxX</a:t>
            </a:r>
            <a:r>
              <a:rPr lang="en-US" sz="1600">
                <a:latin typeface="Times New Roman Regular" panose="02020603050405020304" charset="0"/>
                <a:cs typeface="Times New Roman Regular" panose="02020603050405020304" charset="0"/>
              </a:rPr>
              <a:t> </a:t>
            </a:r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, tMaxY, and tMaxZ</a:t>
            </a:r>
            <a:r>
              <a:rPr sz="1600"/>
              <a:t>:</a:t>
            </a:r>
            <a:endParaRPr sz="1600"/>
          </a:p>
          <a:p>
            <a:r>
              <a:rPr sz="1600"/>
              <a:t>These indicate the distances to the next voxel boundary along each axis.</a:t>
            </a:r>
            <a:endParaRPr sz="1600"/>
          </a:p>
          <a:p>
            <a:endParaRPr sz="1600"/>
          </a:p>
          <a:p>
            <a:r>
              <a:rPr lang="en-US" sz="1600"/>
              <a:t>4. </a:t>
            </a:r>
            <a:r>
              <a:rPr sz="1600"/>
              <a:t>Iterate:</a:t>
            </a:r>
            <a:endParaRPr sz="1600"/>
          </a:p>
          <a:p>
            <a:r>
              <a:rPr sz="1600"/>
              <a:t> Compare </a:t>
            </a:r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tMaxX, tMaxY, tMaxZ</a:t>
            </a:r>
            <a:r>
              <a:rPr sz="1600"/>
              <a:t>, and take a step along the axis with the smallest value.</a:t>
            </a:r>
            <a:endParaRPr sz="1600"/>
          </a:p>
          <a:p>
            <a:r>
              <a:rPr sz="1600"/>
              <a:t> Update the corresponding </a:t>
            </a:r>
            <a:r>
              <a:rPr sz="1600">
                <a:latin typeface="Times New Roman Regular" panose="02020603050405020304" charset="0"/>
                <a:cs typeface="Times New Roman Regular" panose="02020603050405020304" charset="0"/>
              </a:rPr>
              <a:t>tMax</a:t>
            </a:r>
            <a:r>
              <a:rPr sz="1600"/>
              <a:t>.</a:t>
            </a:r>
            <a:endParaRPr sz="1600"/>
          </a:p>
        </p:txBody>
      </p:sp>
      <p:pic>
        <p:nvPicPr>
          <p:cNvPr id="7" name="Picture 6" descr="Screenshot 2025-05-19 at 16.14.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4170" y="2254885"/>
            <a:ext cx="4673600" cy="14859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4140200" y="3041015"/>
            <a:ext cx="1694815" cy="229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sz="2400">
                <a:sym typeface="+mn-ea"/>
              </a:rPr>
              <a:t>Compute β_k = number of valid combinations</a:t>
            </a:r>
            <a:endParaRPr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3" name="Picture 2" descr="Screenshot 2025-05-19 at 16.17.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0855" y="1383030"/>
            <a:ext cx="4425950" cy="386524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293370" y="5349240"/>
            <a:ext cx="5201920" cy="840105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sz="1600"/>
              <a:t>The total number of combinations is the product of the ray counts from each involved base station.</a:t>
            </a:r>
            <a:endParaRPr sz="1600"/>
          </a:p>
        </p:txBody>
      </p:sp>
      <p:pic>
        <p:nvPicPr>
          <p:cNvPr id="5" name="Picture 4" descr="Screenshot 2025-05-19 at 16.29.51"/>
          <p:cNvPicPr>
            <a:picLocks noChangeAspect="1"/>
          </p:cNvPicPr>
          <p:nvPr/>
        </p:nvPicPr>
        <p:blipFill>
          <a:blip r:embed="rId2"/>
          <a:srcRect b="16911"/>
          <a:stretch>
            <a:fillRect/>
          </a:stretch>
        </p:blipFill>
        <p:spPr>
          <a:xfrm>
            <a:off x="7542530" y="1383030"/>
            <a:ext cx="2948940" cy="331660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7336155" y="4990465"/>
            <a:ext cx="40443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(x0,</a:t>
            </a:r>
            <a:r>
              <a:rPr sz="1600"/>
              <a:t>y0</a:t>
            </a:r>
            <a:r>
              <a:rPr lang="en-US" sz="1600"/>
              <a:t>,z0,beta_k) are saved in voxel_hit.txt</a:t>
            </a:r>
            <a:endParaRPr lang="en-US"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sz="2400">
                <a:sym typeface="+mn-ea"/>
              </a:rPr>
              <a:t>Output: Most likely voxel X_k(voxelSize = 0.5)</a:t>
            </a:r>
            <a:endParaRPr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10" name="Picture 9" descr="Screenshot 2025-05-19 at 17.01.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1140" y="5149850"/>
            <a:ext cx="2755900" cy="800100"/>
          </a:xfrm>
          <a:prstGeom prst="rect">
            <a:avLst/>
          </a:prstGeom>
        </p:spPr>
      </p:pic>
      <p:pic>
        <p:nvPicPr>
          <p:cNvPr id="11" name="Picture 10" descr="Screenshot 2025-05-19 at 23.50.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" y="1421130"/>
            <a:ext cx="6466205" cy="3619500"/>
          </a:xfrm>
          <a:prstGeom prst="rect">
            <a:avLst/>
          </a:prstGeom>
        </p:spPr>
      </p:pic>
      <p:pic>
        <p:nvPicPr>
          <p:cNvPr id="12" name="Picture 11" descr="Screenshot 2025-05-19 at 23.51.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6300" y="1662430"/>
            <a:ext cx="4411980" cy="35331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sz="2400">
                <a:ea typeface="Apple LiSung" charset="-120"/>
                <a:cs typeface="+mn-lt"/>
                <a:sym typeface="+mn-ea"/>
              </a:rPr>
              <a:t>Result(made-data-test-1.mat)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4" name="Picture 3" descr="Screenshot 2025-05-20 at 02.51.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5225" y="1245870"/>
            <a:ext cx="9880600" cy="476313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Result(made-data-test-1.mat)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6" name="Picture 5" descr="Screenshot 2025-05-20 at 02.54.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5580" y="1245870"/>
            <a:ext cx="9147810" cy="487362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424180" y="1726565"/>
            <a:ext cx="8699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CDF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95%</a:t>
            </a:r>
            <a:r>
              <a:rPr lang="zh-CN" altLang="en-US"/>
              <a:t>的置信</a:t>
            </a:r>
            <a:r>
              <a:rPr lang="zh-CN" altLang="en-US"/>
              <a:t>区间</a:t>
            </a:r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Result(made-data-test-1.mat)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4" name="Picture 3" descr="Screenshot 2025-05-20 at 01.22.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6485" y="1245870"/>
            <a:ext cx="10019665" cy="43586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Result(made-data-test-1.mat)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4" name="Picture 3" descr="Screenshot 2025-05-20 at 01.44.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675" y="1275715"/>
            <a:ext cx="5720715" cy="3829685"/>
          </a:xfrm>
          <a:prstGeom prst="rect">
            <a:avLst/>
          </a:prstGeom>
        </p:spPr>
      </p:pic>
      <p:pic>
        <p:nvPicPr>
          <p:cNvPr id="5" name="Picture 4" descr="Screenshot 2025-05-20 at 02.02.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85" y="1294765"/>
            <a:ext cx="5711190" cy="379476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224915" y="5335270"/>
            <a:ext cx="8014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t>When max reflections = 3, the overall error is smaller and more stable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39634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/>
              <a:t>Content</a:t>
            </a:r>
            <a:endParaRPr lang="en-US" sz="2400"/>
          </a:p>
        </p:txBody>
      </p:sp>
      <p:sp>
        <p:nvSpPr>
          <p:cNvPr id="3" name="Text Box 2"/>
          <p:cNvSpPr txBox="1"/>
          <p:nvPr/>
        </p:nvSpPr>
        <p:spPr>
          <a:xfrm>
            <a:off x="895985" y="2036445"/>
            <a:ext cx="4064000" cy="3230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algn="l" fontAlgn="auto">
              <a:buAutoNum type="arabicPeriod"/>
            </a:pPr>
            <a:r>
              <a:rPr lang="en-US" sz="2400" b="1">
                <a:sym typeface="+mn-ea"/>
              </a:rPr>
              <a:t>Simulated Environment</a:t>
            </a:r>
            <a:endParaRPr lang="en-US" sz="2400" b="1">
              <a:sym typeface="+mn-ea"/>
            </a:endParaRPr>
          </a:p>
          <a:p>
            <a:pPr marL="342900" indent="-342900" algn="l" fontAlgn="auto">
              <a:buAutoNum type="arabicPeriod"/>
            </a:pPr>
            <a:endParaRPr lang="en-US" sz="2400" b="1">
              <a:sym typeface="+mn-ea"/>
            </a:endParaRPr>
          </a:p>
          <a:p>
            <a:pPr marL="342900" indent="-342900" algn="l" fontAlgn="auto">
              <a:buAutoNum type="arabicPeriod"/>
            </a:pPr>
            <a:r>
              <a:rPr lang="en-US" sz="2400" b="1">
                <a:ea typeface="Apple LiSung" charset="-120"/>
                <a:cs typeface="+mn-lt"/>
                <a:sym typeface="+mn-ea"/>
              </a:rPr>
              <a:t>Least Square Solution</a:t>
            </a:r>
            <a:endParaRPr lang="en-US" sz="2400" b="1">
              <a:ea typeface="Apple LiSung" charset="-120"/>
              <a:cs typeface="+mn-lt"/>
              <a:sym typeface="+mn-ea"/>
            </a:endParaRPr>
          </a:p>
          <a:p>
            <a:pPr marL="342900" indent="-342900" algn="l" fontAlgn="auto">
              <a:buAutoNum type="arabicPeriod"/>
            </a:pPr>
            <a:endParaRPr lang="en-US" sz="2400" b="1">
              <a:ea typeface="Apple LiSung" charset="-120"/>
              <a:cs typeface="+mn-lt"/>
              <a:sym typeface="+mn-ea"/>
            </a:endParaRPr>
          </a:p>
          <a:p>
            <a:pPr marL="342900" indent="-342900" algn="l" fontAlgn="auto">
              <a:buAutoNum type="arabicPeriod"/>
            </a:pPr>
            <a:r>
              <a:rPr lang="en-US" sz="2400" b="1">
                <a:ea typeface="Apple LiSung" charset="-120"/>
                <a:cs typeface="+mn-lt"/>
                <a:sym typeface="+mn-ea"/>
              </a:rPr>
              <a:t>Ray Tracing Simulation</a:t>
            </a:r>
            <a:endParaRPr lang="en-US" sz="2400" b="1">
              <a:ea typeface="Apple LiSung" charset="-120"/>
              <a:cs typeface="+mn-lt"/>
              <a:sym typeface="+mn-ea"/>
            </a:endParaRPr>
          </a:p>
          <a:p>
            <a:pPr marL="342900" indent="-342900" algn="l" fontAlgn="auto">
              <a:buAutoNum type="arabicPeriod"/>
            </a:pPr>
            <a:endParaRPr lang="en-US" sz="2400" b="1">
              <a:ea typeface="Apple LiSung" charset="-120"/>
              <a:cs typeface="+mn-lt"/>
              <a:sym typeface="+mn-ea"/>
            </a:endParaRPr>
          </a:p>
          <a:p>
            <a:pPr marL="342900" indent="-342900" algn="l" fontAlgn="auto">
              <a:buAutoNum type="arabicPeriod"/>
            </a:pPr>
            <a:r>
              <a:rPr lang="en-US" sz="2400" b="1">
                <a:ea typeface="Apple LiSung" charset="-120"/>
                <a:cs typeface="+mn-lt"/>
                <a:sym typeface="+mn-ea"/>
              </a:rPr>
              <a:t>Results</a:t>
            </a:r>
            <a:endParaRPr lang="en-US" sz="2400" b="1">
              <a:sym typeface="+mn-ea"/>
            </a:endParaRPr>
          </a:p>
          <a:p>
            <a:pPr algn="l" fontAlgn="auto"/>
            <a:endParaRPr lang="en-US"/>
          </a:p>
          <a:p>
            <a:pPr algn="l" fontAlgn="auto"/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Result(made-data-test-1.mat)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6" name="Picture 5" descr="Screenshot 2025-05-20 at 02.54.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5580" y="1245870"/>
            <a:ext cx="9147810" cy="487362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sz="2400">
                <a:ea typeface="Apple LiSung" charset="-120"/>
                <a:cs typeface="+mn-lt"/>
                <a:sym typeface="+mn-ea"/>
              </a:rPr>
              <a:t>Result(made-data-test-2.mat)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3" name="Picture 2" descr="Screenshot 2025-05-21 at 10.21.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9080" y="1381125"/>
            <a:ext cx="9152890" cy="468566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sz="2400">
                <a:ea typeface="Apple LiSung" charset="-120"/>
                <a:cs typeface="+mn-lt"/>
                <a:sym typeface="+mn-ea"/>
              </a:rPr>
              <a:t>Result(made-data-test-2.mat)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4" name="Picture 3" descr="Screenshot 2025-05-21 at 10.21.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8135" y="1407160"/>
            <a:ext cx="9015095" cy="45872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sz="2400">
                <a:ea typeface="Apple LiSung" charset="-120"/>
                <a:cs typeface="+mn-lt"/>
                <a:sym typeface="+mn-ea"/>
              </a:rPr>
              <a:t>Result(made-data-test-2.mat)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4" name="Picture 3" descr="Screenshot 2025-05-21 at 10.22.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1960" y="1379220"/>
            <a:ext cx="8767445" cy="467042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sz="2400">
                <a:ea typeface="Apple LiSung" charset="-120"/>
                <a:cs typeface="+mn-lt"/>
                <a:sym typeface="+mn-ea"/>
              </a:rPr>
              <a:t>Result(made-data-test-2.mat)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3" name="Picture 2" descr="Screenshot 2025-05-21 at 10.28.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0160" y="1394460"/>
            <a:ext cx="9999980" cy="451802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27456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800"/>
              <a:t>References</a:t>
            </a:r>
            <a:endParaRPr lang="en-US" sz="2800"/>
          </a:p>
        </p:txBody>
      </p:sp>
      <p:sp>
        <p:nvSpPr>
          <p:cNvPr id="3" name="Text Box 2"/>
          <p:cNvSpPr txBox="1"/>
          <p:nvPr/>
        </p:nvSpPr>
        <p:spPr>
          <a:xfrm>
            <a:off x="-635" y="1336675"/>
            <a:ext cx="12193270" cy="4766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 algn="l">
              <a:buFont typeface="+mj-lt"/>
              <a:buAutoNum type="arabicPeriod"/>
            </a:pPr>
            <a:r>
              <a:rPr lang="en-US" sz="1400"/>
              <a:t>V. Nguyen, V. Corlay, and N. Gresset, “Probabilistic ray-tracing aided positioning at mmWave frequencies”, Int. Conf. on Indoor Positioningand Indoor Navigation (IPIN), 2023.</a:t>
            </a:r>
            <a:endParaRPr lang="en-US" sz="1400"/>
          </a:p>
          <a:p>
            <a:pPr marL="342900" indent="-342900" algn="l">
              <a:buFont typeface="+mj-lt"/>
              <a:buAutoNum type="arabicPeriod"/>
            </a:pPr>
            <a:endParaRPr lang="en-US" sz="1400"/>
          </a:p>
          <a:p>
            <a:pPr marL="342900" indent="-342900" algn="l">
              <a:buFont typeface="+mj-lt"/>
              <a:buAutoNum type="arabicPeriod"/>
            </a:pPr>
            <a:r>
              <a:rPr lang="en-US" sz="1400"/>
              <a:t>V. Corlay, V. Nguyen, and N. Gresset, “Probabilistic positioning via ray tracing with noisy angle of arrival measurements”, IEEE Communications Letters, vol. 28, no. 10, Oct. 2024.</a:t>
            </a:r>
            <a:endParaRPr lang="en-US" sz="1400"/>
          </a:p>
          <a:p>
            <a:pPr marL="342900" indent="-342900" algn="l">
              <a:buFont typeface="+mj-lt"/>
              <a:buAutoNum type="arabicPeriod"/>
            </a:pPr>
            <a:endParaRPr lang="en-US" sz="1400"/>
          </a:p>
          <a:p>
            <a:pPr marL="342900" indent="-342900" algn="l">
              <a:buFont typeface="+mj-lt"/>
              <a:buAutoNum type="arabicPeriod"/>
            </a:pPr>
            <a:r>
              <a:rPr lang="en-US" sz="1400"/>
              <a:t>Fusion of Time and Angle Measurements for Digital-Twin-Aided Probabilistic 3D Positioning Vincent Corlay, Viet-Hoa Nguyen, Nicolas Gresset https://doi.org/10.48550/arXiv.2410.15237、</a:t>
            </a:r>
            <a:endParaRPr lang="en-US" sz="1400"/>
          </a:p>
          <a:p>
            <a:pPr marL="342900" indent="-342900" algn="l">
              <a:buFont typeface="+mj-lt"/>
              <a:buAutoNum type="arabicPeriod"/>
            </a:pPr>
            <a:endParaRPr lang="en-US" sz="1400"/>
          </a:p>
          <a:p>
            <a:pPr marL="342900" indent="-342900" algn="l">
              <a:buFont typeface="+mj-lt"/>
              <a:buAutoNum type="arabicPeriod"/>
            </a:pPr>
            <a:r>
              <a:rPr lang="en-US" sz="1400"/>
              <a:t>S. Deng, G. R. MacCartney, and T. S. Rappaport, “Indoor and Outdoor 5G Diffraction Measurements and Models at 10, 20, and 26 GHz,” NYU WIRELESS TR 2016-001, May. 2016.</a:t>
            </a:r>
            <a:endParaRPr lang="en-US"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zh-CN" altLang="en-US" sz="2400">
                <a:sym typeface="+mn-ea"/>
              </a:rPr>
              <a:t>Parameter selection for distribution</a:t>
            </a:r>
            <a:endParaRPr lang="zh-CN" altLang="en-US" sz="2400">
              <a:sym typeface="+mn-ea"/>
            </a:endParaRPr>
          </a:p>
        </p:txBody>
      </p:sp>
      <p:graphicFrame>
        <p:nvGraphicFramePr>
          <p:cNvPr id="17" name="Table 16"/>
          <p:cNvGraphicFramePr/>
          <p:nvPr>
            <p:custDataLst>
              <p:tags r:id="rId1"/>
            </p:custDataLst>
          </p:nvPr>
        </p:nvGraphicFramePr>
        <p:xfrm>
          <a:off x="647065" y="1805305"/>
          <a:ext cx="2954655" cy="3247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8965"/>
                <a:gridCol w="466725"/>
                <a:gridCol w="1271905"/>
                <a:gridCol w="607060"/>
              </a:tblGrid>
              <a:tr h="32131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Dataset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μ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k</a:t>
                      </a:r>
                      <a:endParaRPr lang="en-US" alt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  <a:tr h="243840">
                <a:tc rowSpan="4"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ea typeface="Apple LiSung" charset="-120"/>
                          <a:cs typeface="Times New Roman Regular" panose="02020603050405020304" charset="0"/>
                          <a:sym typeface="+mn-ea"/>
                        </a:rPr>
                        <a:t>made-data-test-1.mat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ea typeface="Apple LiSung" charset="-120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AP1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[0.95,-0.20,-0.24]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9.88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24384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AP2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[0.99,-0.16,-0.07]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12.00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24384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AP3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[0.99,-0.12,-0.07]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9.44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22733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AP4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[0.99,0.09,-0.14]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39.04</a:t>
                      </a:r>
                      <a:endParaRPr lang="en-US" sz="1000" b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243840">
                <a:tc rowSpan="4"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ea typeface="Apple LiSung" charset="-120"/>
                          <a:cs typeface="Times New Roman Regular" panose="02020603050405020304" charset="0"/>
                          <a:sym typeface="+mn-ea"/>
                        </a:rPr>
                        <a:t>made-data-test-2.mat</a:t>
                      </a:r>
                      <a:endParaRPr lang="en-US" sz="1000" b="0">
                        <a:latin typeface="Times New Roman Regular" panose="02020603050405020304" charset="0"/>
                        <a:ea typeface="Apple LiSung" charset="-120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AP1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[0.95,-0.20,-0.24]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9.77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24384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AP2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[0.99,-0.15,-0.07]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12.46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24384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AP3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[0.99,-0.10,-0.07]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9.98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241935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AP4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[0.99,-0.09,-0.14]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42.75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243840">
                <a:tc rowSpan="4"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ea typeface="Apple LiSung" charset="-120"/>
                          <a:cs typeface="Times New Roman Regular" panose="02020603050405020304" charset="0"/>
                          <a:sym typeface="+mn-ea"/>
                        </a:rPr>
                        <a:t>made-data-test-3.mat</a:t>
                      </a:r>
                      <a:endParaRPr lang="en-US" sz="1000" b="0">
                        <a:latin typeface="Times New Roman Regular" panose="02020603050405020304" charset="0"/>
                        <a:ea typeface="Apple LiSung" charset="-120"/>
                        <a:cs typeface="Times New Roman Regular" panose="02020603050405020304" charset="0"/>
                        <a:sym typeface="+mn-ea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AP1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[0.95,-0.20,-0.24]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10.52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24384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AP2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[0.99,-0.15,-0.07]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12.46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24384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AP3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[0.99,-0.11,-0.08]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9.46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21336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AP4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[0.99,0.09,-0.13]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000" b="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47.83</a:t>
                      </a:r>
                      <a:endParaRPr lang="en-US" sz="1000" b="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6338596" y="3420455"/>
            <a:ext cx="3601616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CONTATTI</a:t>
            </a:r>
            <a:endParaRPr lang="it-IT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it-IT" sz="1400" dirty="0">
                <a:solidFill>
                  <a:srgbClr val="38715B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1"/>
              </a:rPr>
              <a:t>xuan3.zhang</a:t>
            </a:r>
            <a:r>
              <a:rPr lang="it-IT" sz="1400" dirty="0">
                <a:solidFill>
                  <a:srgbClr val="38715B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1"/>
              </a:rPr>
              <a:t>@</a:t>
            </a:r>
            <a:r>
              <a:rPr lang="en-US" altLang="it-IT" sz="1400" dirty="0">
                <a:solidFill>
                  <a:srgbClr val="38715B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1"/>
              </a:rPr>
              <a:t>mail.</a:t>
            </a:r>
            <a:r>
              <a:rPr lang="it-IT" sz="1400" dirty="0">
                <a:solidFill>
                  <a:srgbClr val="38715B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1"/>
              </a:rPr>
              <a:t>polimi.it</a:t>
            </a:r>
            <a:r>
              <a:rPr lang="it-IT" sz="1400" dirty="0">
                <a:solidFill>
                  <a:srgbClr val="3871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it-IT" sz="1400" dirty="0">
              <a:solidFill>
                <a:srgbClr val="38715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it-IT" sz="1400" dirty="0">
                <a:solidFill>
                  <a:srgbClr val="3871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it-IT" sz="1400" dirty="0">
              <a:solidFill>
                <a:srgbClr val="38715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39634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/>
              <a:t>Simulated Environment</a:t>
            </a:r>
            <a:endParaRPr lang="en-US" sz="2400"/>
          </a:p>
        </p:txBody>
      </p:sp>
      <p:sp>
        <p:nvSpPr>
          <p:cNvPr id="3" name="Text Box 2"/>
          <p:cNvSpPr txBox="1"/>
          <p:nvPr/>
        </p:nvSpPr>
        <p:spPr>
          <a:xfrm>
            <a:off x="6876415" y="2073910"/>
            <a:ext cx="463740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/>
              <a:t>Unity Version 6</a:t>
            </a:r>
            <a:endParaRPr lang="en-US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/>
              <a:t>Building Model Format Imported as .obj</a:t>
            </a:r>
            <a:endParaRPr lang="en-US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/>
              <a:t>Visual Studio code version 1.99.3</a:t>
            </a:r>
            <a:endParaRPr lang="en-US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/>
              <a:t>Unity's scripting language : C sharp</a:t>
            </a:r>
            <a:endParaRPr lang="en-US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/>
              <a:t>Visualization of charts : Matlab</a:t>
            </a:r>
            <a:endParaRPr lang="en-US"/>
          </a:p>
        </p:txBody>
      </p:sp>
      <p:pic>
        <p:nvPicPr>
          <p:cNvPr id="4" name="Picture 3" descr="Screenshot 2025-05-19 at 23.59.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315" y="2073910"/>
            <a:ext cx="5711190" cy="29838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39634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/>
              <a:t>Input data - </a:t>
            </a:r>
            <a:r>
              <a:rPr sz="2400"/>
              <a:t>Take made-data-test-1.mat as an </a:t>
            </a:r>
            <a:r>
              <a:rPr lang="en-US" sz="2400"/>
              <a:t>instance</a:t>
            </a:r>
            <a:endParaRPr lang="en-US" sz="2400"/>
          </a:p>
        </p:txBody>
      </p:sp>
      <p:pic>
        <p:nvPicPr>
          <p:cNvPr id="3" name="Picture 2" descr="Screenshot 2025-05-19 at 11.46.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4810" y="1494155"/>
            <a:ext cx="3619500" cy="1447800"/>
          </a:xfrm>
          <a:prstGeom prst="rect">
            <a:avLst/>
          </a:prstGeom>
        </p:spPr>
      </p:pic>
      <p:pic>
        <p:nvPicPr>
          <p:cNvPr id="4" name="Picture 3" descr="Screenshot 2025-05-19 at 11.46.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10" y="3199765"/>
            <a:ext cx="8034020" cy="27666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Least Square Solution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8" name="Picture 7" descr="Screenshot 2025-05-19 at 11.48.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4810" y="1426845"/>
            <a:ext cx="4502150" cy="4338955"/>
          </a:xfrm>
          <a:prstGeom prst="rect">
            <a:avLst/>
          </a:prstGeom>
        </p:spPr>
      </p:pic>
      <p:pic>
        <p:nvPicPr>
          <p:cNvPr id="5" name="Picture 4" descr="Screenshot 2025-05-19 at 21.04.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460" y="5220970"/>
            <a:ext cx="5854700" cy="355600"/>
          </a:xfrm>
          <a:prstGeom prst="rect">
            <a:avLst/>
          </a:prstGeom>
        </p:spPr>
      </p:pic>
      <p:pic>
        <p:nvPicPr>
          <p:cNvPr id="6" name="Picture 5" descr="Screenshot 2025-05-19 at 23.57.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970" y="1998980"/>
            <a:ext cx="6605270" cy="286067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5387340" y="1394460"/>
            <a:ext cx="56781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t>The red circle is the AP, and each blue square is the estimated position of each data.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Least Square Solution - </a:t>
            </a:r>
            <a:r>
              <a:rPr lang="en-US" sz="2400">
                <a:ea typeface="Apple LiSung" charset="-120"/>
                <a:cs typeface="+mn-lt"/>
                <a:sym typeface="+mn-ea"/>
              </a:rPr>
              <a:t>Error estimation</a:t>
            </a:r>
            <a:endParaRPr lang="en-US" sz="2400">
              <a:ea typeface="Apple LiSung" charset="-120"/>
              <a:cs typeface="+mn-lt"/>
              <a:sym typeface="+mn-ea"/>
            </a:endParaRPr>
          </a:p>
        </p:txBody>
      </p:sp>
      <p:pic>
        <p:nvPicPr>
          <p:cNvPr id="5" name="Picture 4" descr="Screenshot 2025-05-19 at 11.52.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4015" y="1691640"/>
            <a:ext cx="5017135" cy="386270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5652770" y="1691640"/>
            <a:ext cx="6342380" cy="6451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The error is obtained by calculating the Euclidean distance between the estimated position and the ground truth:</a:t>
            </a:r>
            <a:endParaRPr lang="en-US" altLang="zh-CN"/>
          </a:p>
          <a:p>
            <a:endParaRPr lang="en-US" altLang="zh-CN"/>
          </a:p>
        </p:txBody>
      </p:sp>
      <p:sp>
        <p:nvSpPr>
          <p:cNvPr id="6" name="Text Box 5"/>
          <p:cNvSpPr txBox="1"/>
          <p:nvPr/>
        </p:nvSpPr>
        <p:spPr>
          <a:xfrm>
            <a:off x="5767070" y="3429000"/>
            <a:ext cx="61004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t>Most of the errors are less than 1, but there are still some points that exceed 2</a:t>
            </a:r>
            <a:r>
              <a:rPr lang="en-US"/>
              <a:t>.</a:t>
            </a:r>
            <a:endParaRPr lang="en-US"/>
          </a:p>
        </p:txBody>
      </p:sp>
      <p:pic>
        <p:nvPicPr>
          <p:cNvPr id="7" name="Picture 6" descr="Screenshot 2025-05-19 at 21.08.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925" y="2496820"/>
            <a:ext cx="5562600" cy="546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Rectangles 4"/>
          <p:cNvSpPr/>
          <p:nvPr/>
        </p:nvSpPr>
        <p:spPr>
          <a:xfrm>
            <a:off x="7529830" y="1957705"/>
            <a:ext cx="4031615" cy="22275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- </a:t>
            </a:r>
            <a:r>
              <a:rPr lang="zh-CN" altLang="en-US" sz="2400">
                <a:ea typeface="Apple LiSung" charset="-120"/>
                <a:cs typeface="+mn-lt"/>
                <a:sym typeface="+mn-ea"/>
              </a:rPr>
              <a:t>Estimating location based on voxel-based crossing counts</a:t>
            </a:r>
            <a:endParaRPr lang="zh-CN" altLang="en-US" sz="2400">
              <a:ea typeface="Apple LiSung" charset="-120"/>
              <a:cs typeface="+mn-lt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16840" y="1304290"/>
            <a:ext cx="8965565" cy="47999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[Start] </a:t>
            </a:r>
            <a:endParaRPr lang="en-US"/>
          </a:p>
          <a:p>
            <a:r>
              <a:rPr lang="en-US"/>
              <a:t>   ↓  </a:t>
            </a:r>
            <a:endParaRPr lang="en-US"/>
          </a:p>
          <a:p>
            <a:r>
              <a:rPr lang="en-US"/>
              <a:t>[Input AoA measurements, AoA distributions , 3D digital twin]</a:t>
            </a:r>
            <a:endParaRPr lang="en-US"/>
          </a:p>
          <a:p>
            <a:r>
              <a:rPr lang="en-US"/>
              <a:t>   ↓  </a:t>
            </a:r>
            <a:endParaRPr lang="en-US"/>
          </a:p>
          <a:p>
            <a:r>
              <a:rPr lang="en-US"/>
              <a:t>[For each Anchor point (4 AP), sample l angles </a:t>
            </a:r>
            <a:r>
              <a:rPr lang="en-US">
                <a:sym typeface="+mn-ea"/>
              </a:rPr>
              <a:t>AoA distributions</a:t>
            </a:r>
            <a:r>
              <a:rPr lang="en-US"/>
              <a:t>]</a:t>
            </a:r>
            <a:endParaRPr lang="en-US"/>
          </a:p>
          <a:p>
            <a:r>
              <a:rPr lang="en-US"/>
              <a:t>   ↓  </a:t>
            </a:r>
            <a:endParaRPr lang="en-US"/>
          </a:p>
          <a:p>
            <a:r>
              <a:rPr lang="en-US"/>
              <a:t>[Generate 4 × l rays from all BS using sampled directions]</a:t>
            </a:r>
            <a:endParaRPr lang="en-US"/>
          </a:p>
          <a:p>
            <a:r>
              <a:rPr lang="en-US"/>
              <a:t>   ↓  </a:t>
            </a:r>
            <a:endParaRPr lang="en-US"/>
          </a:p>
          <a:p>
            <a:r>
              <a:rPr lang="en-US"/>
              <a:t>[For each voxel (X_k) in the scene:]</a:t>
            </a:r>
            <a:endParaRPr lang="en-US"/>
          </a:p>
          <a:p>
            <a:pPr indent="457200"/>
            <a:r>
              <a:rPr lang="en-US"/>
              <a:t>─ Collect all rays intersecting X_k</a:t>
            </a:r>
            <a:endParaRPr lang="en-US"/>
          </a:p>
          <a:p>
            <a:pPr indent="457200"/>
            <a:r>
              <a:rPr lang="en-US"/>
              <a:t>─ Count valid n-ray combinations (each from different AP)</a:t>
            </a:r>
            <a:endParaRPr lang="en-US"/>
          </a:p>
          <a:p>
            <a:r>
              <a:rPr lang="en-US"/>
              <a:t>   ↓  </a:t>
            </a:r>
            <a:endParaRPr lang="en-US"/>
          </a:p>
          <a:p>
            <a:r>
              <a:rPr lang="en-US"/>
              <a:t>[Compute β_k = number of valid combinations]</a:t>
            </a:r>
            <a:endParaRPr lang="en-US"/>
          </a:p>
          <a:p>
            <a:r>
              <a:rPr lang="en-US"/>
              <a:t>   ↓  </a:t>
            </a:r>
            <a:endParaRPr lang="en-US"/>
          </a:p>
          <a:p>
            <a:r>
              <a:rPr lang="en-US"/>
              <a:t>[Find voxel with maximum β_k → Estimated Position]</a:t>
            </a:r>
            <a:endParaRPr lang="en-US"/>
          </a:p>
          <a:p>
            <a:r>
              <a:rPr lang="en-US"/>
              <a:t>   ↓  </a:t>
            </a:r>
            <a:endParaRPr lang="en-US"/>
          </a:p>
          <a:p>
            <a:r>
              <a:rPr lang="en-US"/>
              <a:t>[Output: Most likely voxel X_k]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7529830" y="1957705"/>
            <a:ext cx="4031615" cy="2740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800" b="1"/>
              <a:t>Parameters</a:t>
            </a:r>
            <a:endParaRPr lang="en-US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b="1">
                <a:sym typeface="+mn-ea"/>
              </a:rPr>
              <a:t>AoA distributions</a:t>
            </a:r>
            <a:endParaRPr lang="en-US">
              <a:sym typeface="+mn-ea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b="1"/>
              <a:t>the number of rays per AP </a:t>
            </a:r>
            <a:endParaRPr lang="en-US" b="1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b="1"/>
              <a:t>max Reflections </a:t>
            </a:r>
            <a:r>
              <a:rPr lang="en-US"/>
              <a:t>:</a:t>
            </a:r>
            <a:r>
              <a:rPr lang="en-US" b="1"/>
              <a:t> </a:t>
            </a:r>
            <a:r>
              <a:rPr lang="en-US"/>
              <a:t>Maximum number of reflections per ray</a:t>
            </a:r>
            <a:endParaRPr lang="en-US" b="1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b="1"/>
              <a:t>voxelSize</a:t>
            </a:r>
            <a:r>
              <a:rPr lang="en-US"/>
              <a:t> : The step size of the voxelized rays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en-US" sz="2400">
                <a:sym typeface="+mn-ea"/>
              </a:rPr>
              <a:t>AoA distributions</a:t>
            </a:r>
            <a:r>
              <a:rPr lang="en-US" altLang="zh-CN" sz="2400">
                <a:ea typeface="Apple LiSung" charset="-120"/>
                <a:cs typeface="+mn-lt"/>
                <a:sym typeface="+mn-ea"/>
              </a:rPr>
              <a:t> </a:t>
            </a:r>
            <a:endParaRPr lang="en-US" altLang="zh-CN" sz="2400">
              <a:ea typeface="Apple LiSung" charset="-120"/>
              <a:cs typeface="+mn-lt"/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84810" y="1339850"/>
            <a:ext cx="49041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Uniform Distribution </a:t>
            </a:r>
            <a:endParaRPr lang="en-US" altLang="zh-CN"/>
          </a:p>
          <a:p>
            <a:r>
              <a:rPr lang="en-US" altLang="zh-CN"/>
              <a:t>~(MinDegree of AoA,MaxDeg</a:t>
            </a:r>
            <a:r>
              <a:rPr lang="en-US" altLang="zh-CN"/>
              <a:t>ree of AoA)</a:t>
            </a:r>
            <a:endParaRPr lang="en-US" altLang="zh-CN"/>
          </a:p>
          <a:p>
            <a:r>
              <a:rPr lang="en-US" altLang="zh-CN"/>
              <a:t> e.g. rays number = 100</a:t>
            </a:r>
            <a:endParaRPr lang="en-US" altLang="zh-CN"/>
          </a:p>
          <a:p>
            <a:endParaRPr lang="en-US" altLang="zh-CN"/>
          </a:p>
        </p:txBody>
      </p:sp>
      <p:sp>
        <p:nvSpPr>
          <p:cNvPr id="4" name="Text Box 3"/>
          <p:cNvSpPr txBox="1"/>
          <p:nvPr/>
        </p:nvSpPr>
        <p:spPr>
          <a:xfrm>
            <a:off x="6254115" y="1339850"/>
            <a:ext cx="47218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Gaussian</a:t>
            </a:r>
            <a:r>
              <a:rPr lang="en-US" altLang="zh-CN"/>
              <a:t> Distribution</a:t>
            </a:r>
            <a:endParaRPr lang="en-US" altLang="zh-CN"/>
          </a:p>
          <a:p>
            <a:r>
              <a:rPr lang="en-US" altLang="zh-CN"/>
              <a:t>~(0, (MaxDegree - MinDegree)/6)</a:t>
            </a:r>
            <a:endParaRPr lang="en-US" altLang="zh-CN"/>
          </a:p>
          <a:p>
            <a:r>
              <a:rPr lang="en-US" altLang="zh-CN">
                <a:sym typeface="+mn-ea"/>
              </a:rPr>
              <a:t>e.g. rays number = 100</a:t>
            </a:r>
            <a:endParaRPr lang="en-US" altLang="zh-CN"/>
          </a:p>
        </p:txBody>
      </p:sp>
      <p:pic>
        <p:nvPicPr>
          <p:cNvPr id="7" name="Picture 6" descr="Screenshot 2025-05-19 at 20.52.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3070" y="2479040"/>
            <a:ext cx="5158740" cy="3143885"/>
          </a:xfrm>
          <a:prstGeom prst="rect">
            <a:avLst/>
          </a:prstGeom>
        </p:spPr>
      </p:pic>
      <p:pic>
        <p:nvPicPr>
          <p:cNvPr id="8" name="Picture 7" descr="Screenshot 2025-05-19 at 20.53.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505" y="2479040"/>
            <a:ext cx="5099685" cy="31451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695" y="405231"/>
            <a:ext cx="11441391" cy="840400"/>
          </a:xfrm>
        </p:spPr>
        <p:txBody>
          <a:bodyPr>
            <a:noAutofit/>
          </a:bodyPr>
          <a:p>
            <a:pPr algn="l" fontAlgn="auto"/>
            <a:r>
              <a:rPr lang="en-US" sz="2400">
                <a:ea typeface="Apple LiSung" charset="-120"/>
                <a:cs typeface="+mn-lt"/>
                <a:sym typeface="+mn-ea"/>
              </a:rPr>
              <a:t>Ray Tracing Simulation - </a:t>
            </a:r>
            <a:r>
              <a:rPr lang="zh-CN" altLang="en-US" sz="2400">
                <a:sym typeface="+mn-ea"/>
              </a:rPr>
              <a:t>概率分布</a:t>
            </a:r>
            <a:r>
              <a:rPr lang="en-US" altLang="zh-CN" sz="2400">
                <a:sym typeface="+mn-ea"/>
              </a:rPr>
              <a:t>+MCMC</a:t>
            </a:r>
            <a:r>
              <a:rPr lang="zh-CN" altLang="en-US" sz="2400">
                <a:sym typeface="+mn-ea"/>
              </a:rPr>
              <a:t>采样</a:t>
            </a:r>
            <a:br>
              <a:rPr lang="zh-CN" altLang="en-US" sz="2400">
                <a:sym typeface="+mn-ea"/>
              </a:rPr>
            </a:br>
            <a:endParaRPr lang="zh-CN" altLang="en-US" sz="2400">
              <a:sym typeface="+mn-ea"/>
            </a:endParaRPr>
          </a:p>
        </p:txBody>
      </p:sp>
      <p:pic>
        <p:nvPicPr>
          <p:cNvPr id="5" name="Picture 4" descr="Screenshot 2025-05-22 at 13.40.52"/>
          <p:cNvPicPr>
            <a:picLocks noChangeAspect="1"/>
          </p:cNvPicPr>
          <p:nvPr/>
        </p:nvPicPr>
        <p:blipFill>
          <a:blip r:embed="rId1"/>
          <a:srcRect l="961" t="1873" b="1452"/>
          <a:stretch>
            <a:fillRect/>
          </a:stretch>
        </p:blipFill>
        <p:spPr>
          <a:xfrm>
            <a:off x="175895" y="1428115"/>
            <a:ext cx="8116570" cy="452247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423*304"/>
  <p:tag name="TABLE_ENDDRAG_RECT" val="30*140*423*304"/>
</p:tagLst>
</file>

<file path=ppt/tags/tag2.xml><?xml version="1.0" encoding="utf-8"?>
<p:tagLst xmlns:p="http://schemas.openxmlformats.org/presentationml/2006/main">
  <p:tag name="commondata" val="eyJoZGlkIjoiMjZiYzkwZmQ2OGQxNmQwMzU3ZDkxZmJmODNmYWJkZmIifQ==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6030</Words>
  <Application>WPS Presentation</Application>
  <PresentationFormat>Widescreen</PresentationFormat>
  <Paragraphs>302</Paragraphs>
  <Slides>27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3" baseType="lpstr">
      <vt:lpstr>Arial</vt:lpstr>
      <vt:lpstr>宋体</vt:lpstr>
      <vt:lpstr>Wingdings</vt:lpstr>
      <vt:lpstr>Arial</vt:lpstr>
      <vt:lpstr>Calibri</vt:lpstr>
      <vt:lpstr>Helvetica Neue</vt:lpstr>
      <vt:lpstr>Apple LiSung</vt:lpstr>
      <vt:lpstr>苹方-简</vt:lpstr>
      <vt:lpstr>微软雅黑</vt:lpstr>
      <vt:lpstr>汉仪旗黑</vt:lpstr>
      <vt:lpstr>宋体</vt:lpstr>
      <vt:lpstr>Arial Unicode MS</vt:lpstr>
      <vt:lpstr>汉仪书宋二KW</vt:lpstr>
      <vt:lpstr>Times New Roman Regular</vt:lpstr>
      <vt:lpstr>DejaVuMathTeXGyre</vt:lpstr>
      <vt:lpstr>POLI</vt:lpstr>
      <vt:lpstr>PowerPoint 演示文稿</vt:lpstr>
      <vt:lpstr>Content</vt:lpstr>
      <vt:lpstr>Simulated Environment</vt:lpstr>
      <vt:lpstr>Input data - Take made-data-test-1.mat as an instance</vt:lpstr>
      <vt:lpstr>Least Square Solution</vt:lpstr>
      <vt:lpstr>Least Square Solution - Error estimation</vt:lpstr>
      <vt:lpstr>Ray Tracing - Estimating location based on voxel-based crossing counts</vt:lpstr>
      <vt:lpstr>Ray Tracing Simulation - AoA distributions </vt:lpstr>
      <vt:lpstr>Ray Tracing Simulation - 概率分布+MCMC采样 </vt:lpstr>
      <vt:lpstr>Ray Tracing Simulation - - the number of rays per AP &amp; max reflections</vt:lpstr>
      <vt:lpstr>Ray Tracing Simulation - - the number of rays per AP &amp; max reflections</vt:lpstr>
      <vt:lpstr>Ray Tracing - DDA Algorithm for 3D Ray Traversal </vt:lpstr>
      <vt:lpstr>Ray Tracing - DDA Algorithm for 3D Ray Traversal </vt:lpstr>
      <vt:lpstr>Ray Tracing Simulation - Compute β_k = number of valid combinations</vt:lpstr>
      <vt:lpstr>Ray Tracing Simulation - Output: Most likely voxel X_k(voxelSize = 0.5)</vt:lpstr>
      <vt:lpstr>Ray Tracing Simulation - Result(made-data-test-1.mat)</vt:lpstr>
      <vt:lpstr>Ray Tracing Simulation - Result(made-data-test-1.mat)</vt:lpstr>
      <vt:lpstr>Ray Tracing Simulation - Result(made-data-test-1.mat)</vt:lpstr>
      <vt:lpstr>Ray Tracing Simulation - Result(made-data-test-1.mat)</vt:lpstr>
      <vt:lpstr>Ray Tracing Simulation - Result(made-data-test-1.mat)</vt:lpstr>
      <vt:lpstr>Ray Tracing Simulation - Result(made-data-test-2.mat)</vt:lpstr>
      <vt:lpstr>Ray Tracing Simulation - Result(made-data-test-2.mat)</vt:lpstr>
      <vt:lpstr>Ray Tracing Simulation - Result(made-data-test-2.mat)</vt:lpstr>
      <vt:lpstr>Ray Tracing Simulation - Result(made-data-test-2.mat)</vt:lpstr>
      <vt:lpstr>References</vt:lpstr>
      <vt:lpstr>Parameter selection for distribution</vt:lpstr>
      <vt:lpstr>PowerPoint 演示文稿</vt:lpstr>
    </vt:vector>
  </TitlesOfParts>
  <Company>Area Servizi ICT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MISSchildless</cp:lastModifiedBy>
  <cp:revision>494</cp:revision>
  <dcterms:created xsi:type="dcterms:W3CDTF">2025-06-03T01:05:06Z</dcterms:created>
  <dcterms:modified xsi:type="dcterms:W3CDTF">2025-06-03T01:05:06Z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0x010100A85B21F3832B664EACBD0ACF22D8D2CF</vt:lpwstr>
  </property>
  <property fmtid="{D5CDD505-2E9C-101B-9397-08002B2CF9AE}" pid="3" name="ICV">
    <vt:lpwstr>FBEBCC11D253C686D6772367F06E23A5_42</vt:lpwstr>
  </property>
  <property fmtid="{D5CDD505-2E9C-101B-9397-08002B2CF9AE}" pid="4" name="KSOProductBuildVer">
    <vt:lpwstr>1033-6.12.1.8902</vt:lpwstr>
  </property>
</Properties>
</file>